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F15"/>
    <a:srgbClr val="8BB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>
        <p:scale>
          <a:sx n="105" d="100"/>
          <a:sy n="105" d="100"/>
        </p:scale>
        <p:origin x="84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10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81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90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3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06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74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03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56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15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69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D11C-15A2-EF47-8D95-1F222490088C}" type="datetimeFigureOut">
              <a:rPr lang="da-DK" smtClean="0"/>
              <a:t>13/06/2018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EBE1-3258-E24E-B599-4D4C4A9970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485" y="-2124583"/>
            <a:ext cx="13650685" cy="910045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-620485" y="3552502"/>
            <a:ext cx="13650685" cy="2797496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887791" y="3889421"/>
            <a:ext cx="10634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dirty="0" smtClean="0">
                <a:solidFill>
                  <a:schemeClr val="bg1"/>
                </a:solidFill>
              </a:rPr>
              <a:t>Førstehjælp</a:t>
            </a:r>
          </a:p>
          <a:p>
            <a:pPr algn="ctr"/>
            <a:r>
              <a:rPr lang="da-DK" sz="6600" dirty="0" smtClean="0">
                <a:solidFill>
                  <a:schemeClr val="bg1"/>
                </a:solidFill>
              </a:rPr>
              <a:t>Ved uheld på vandet</a:t>
            </a:r>
            <a:endParaRPr lang="da-DK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6008" y="840465"/>
            <a:ext cx="10515600" cy="905383"/>
          </a:xfrm>
        </p:spPr>
        <p:txBody>
          <a:bodyPr/>
          <a:lstStyle/>
          <a:p>
            <a:pPr marL="0" indent="0">
              <a:buNone/>
            </a:pPr>
            <a:r>
              <a:rPr lang="da-DK" i="1" dirty="0" smtClean="0"/>
              <a:t>Hvordan giver et ro-hold livgivende førstehjælp til en ro-makker, der har fået hjertestop ude i en </a:t>
            </a:r>
            <a:r>
              <a:rPr lang="da-DK" i="1" dirty="0" err="1" smtClean="0"/>
              <a:t>ro-båd</a:t>
            </a:r>
            <a:r>
              <a:rPr lang="da-DK" i="1" dirty="0" smtClean="0"/>
              <a:t> eller kajak?</a:t>
            </a:r>
            <a:endParaRPr lang="da-DK" i="1" dirty="0"/>
          </a:p>
        </p:txBody>
      </p:sp>
      <p:sp>
        <p:nvSpPr>
          <p:cNvPr id="7" name="Tekstfelt 6"/>
          <p:cNvSpPr txBox="1"/>
          <p:nvPr/>
        </p:nvSpPr>
        <p:spPr>
          <a:xfrm>
            <a:off x="1328928" y="2084832"/>
            <a:ext cx="10326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Workshoppen arrangeres af klubben selv.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Alle medlemmer kan deltage - og give indspark.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Kursister fra førstehjælpskurserne viser teknikkerne de fik undervisning i på kurserne.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Formålet med workshoppen er øget kendskab til klubbens sikkerhedsprocedurer og øget evne til handling i forbindelse med ulykker og sygdom undervejs på </a:t>
            </a:r>
            <a:r>
              <a:rPr lang="da-DK" sz="2000" dirty="0" err="1" smtClean="0">
                <a:latin typeface="Arial" charset="0"/>
                <a:ea typeface="Arial" charset="0"/>
                <a:cs typeface="Arial" charset="0"/>
              </a:rPr>
              <a:t>roture</a:t>
            </a: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da-DK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694267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tvinklet trekant 11"/>
          <p:cNvSpPr/>
          <p:nvPr/>
        </p:nvSpPr>
        <p:spPr>
          <a:xfrm rot="10800000">
            <a:off x="10786533" y="0"/>
            <a:ext cx="1405466" cy="2133600"/>
          </a:xfrm>
          <a:prstGeom prst="rtTriangle">
            <a:avLst/>
          </a:prstGeom>
          <a:solidFill>
            <a:srgbClr val="E14F1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 flipH="1">
            <a:off x="926592" y="2133600"/>
            <a:ext cx="73152" cy="2523744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13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4267"/>
            <a:ext cx="10515600" cy="793221"/>
          </a:xfrm>
        </p:spPr>
        <p:txBody>
          <a:bodyPr>
            <a:normAutofit/>
          </a:bodyPr>
          <a:lstStyle/>
          <a:p>
            <a:r>
              <a:rPr lang="da-DK" sz="3000" b="1" dirty="0" smtClean="0">
                <a:solidFill>
                  <a:srgbClr val="E14F15"/>
                </a:solidFill>
                <a:latin typeface="Arial" charset="0"/>
                <a:ea typeface="Arial" charset="0"/>
                <a:cs typeface="Arial" charset="0"/>
              </a:rPr>
              <a:t>Anbefalinger til workshoppen</a:t>
            </a:r>
            <a:endParaRPr lang="da-DK" sz="3000" b="1" dirty="0">
              <a:solidFill>
                <a:srgbClr val="E14F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6199" y="2133600"/>
            <a:ext cx="9440333" cy="375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Vi anbefaler en workshop på 4 timer</a:t>
            </a:r>
          </a:p>
          <a:p>
            <a:pPr marL="0" indent="0">
              <a:buNone/>
            </a:pPr>
            <a:endParaRPr lang="da-DK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Husk at workshoppen skal afholdes med sikkerheden i højsædet: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Beskyttet farvand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Ekstra mandskab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Korrekt påklædning i forhold til vejr &amp; vandtemperatur</a:t>
            </a:r>
            <a:endParaRPr lang="da-DK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2192000" cy="694267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tvinklet trekant 5"/>
          <p:cNvSpPr/>
          <p:nvPr/>
        </p:nvSpPr>
        <p:spPr>
          <a:xfrm rot="10800000">
            <a:off x="10786533" y="0"/>
            <a:ext cx="1405466" cy="2133600"/>
          </a:xfrm>
          <a:prstGeom prst="rtTriangle">
            <a:avLst/>
          </a:prstGeom>
          <a:solidFill>
            <a:srgbClr val="E14F1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 flipH="1">
            <a:off x="926592" y="2133600"/>
            <a:ext cx="73152" cy="2523744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89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4267"/>
            <a:ext cx="10515600" cy="793221"/>
          </a:xfrm>
        </p:spPr>
        <p:txBody>
          <a:bodyPr>
            <a:normAutofit/>
          </a:bodyPr>
          <a:lstStyle/>
          <a:p>
            <a:r>
              <a:rPr lang="da-DK" sz="3000" b="1" dirty="0" smtClean="0">
                <a:solidFill>
                  <a:srgbClr val="E14F15"/>
                </a:solidFill>
                <a:latin typeface="Arial" charset="0"/>
                <a:ea typeface="Arial" charset="0"/>
                <a:cs typeface="Arial" charset="0"/>
              </a:rPr>
              <a:t>Indhold på workshoppen</a:t>
            </a:r>
            <a:endParaRPr lang="da-DK" sz="3000" b="1" dirty="0">
              <a:solidFill>
                <a:srgbClr val="E14F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6199" y="2133600"/>
            <a:ext cx="9440333" cy="3759200"/>
          </a:xfrm>
        </p:spPr>
        <p:txBody>
          <a:bodyPr>
            <a:normAutofit/>
          </a:bodyPr>
          <a:lstStyle/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Sund fornuft og god turplanlægning</a:t>
            </a:r>
          </a:p>
          <a:p>
            <a:r>
              <a:rPr lang="da-DK" sz="20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egn på ildebefindende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Indpakning</a:t>
            </a:r>
          </a:p>
          <a:p>
            <a:r>
              <a:rPr lang="da-DK" sz="20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vordan man hjælper tilskadekomne bedst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Hvilket udstyr skal man have med på ture i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Hvilke muligheder er der i vores lokalområde</a:t>
            </a:r>
            <a:endParaRPr lang="da-DK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2192000" cy="694267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tvinklet trekant 5"/>
          <p:cNvSpPr/>
          <p:nvPr/>
        </p:nvSpPr>
        <p:spPr>
          <a:xfrm rot="10800000">
            <a:off x="10786533" y="0"/>
            <a:ext cx="1405466" cy="2133600"/>
          </a:xfrm>
          <a:prstGeom prst="rtTriangle">
            <a:avLst/>
          </a:prstGeom>
          <a:solidFill>
            <a:srgbClr val="E14F1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 flipH="1">
            <a:off x="926592" y="2133600"/>
            <a:ext cx="84326" cy="2450592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3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4267"/>
            <a:ext cx="10515600" cy="793221"/>
          </a:xfrm>
        </p:spPr>
        <p:txBody>
          <a:bodyPr>
            <a:normAutofit/>
          </a:bodyPr>
          <a:lstStyle/>
          <a:p>
            <a:r>
              <a:rPr lang="da-DK" sz="3000" b="1" dirty="0" smtClean="0">
                <a:solidFill>
                  <a:srgbClr val="E14F15"/>
                </a:solidFill>
                <a:latin typeface="Arial" charset="0"/>
                <a:ea typeface="Arial" charset="0"/>
                <a:cs typeface="Arial" charset="0"/>
              </a:rPr>
              <a:t>Spørgsmål man kan stille / måder at arbejde på</a:t>
            </a:r>
            <a:endParaRPr lang="da-DK" sz="3000" b="1" dirty="0">
              <a:solidFill>
                <a:srgbClr val="E14F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6199" y="2133600"/>
            <a:ext cx="9440333" cy="4474464"/>
          </a:xfrm>
        </p:spPr>
        <p:txBody>
          <a:bodyPr>
            <a:normAutofit fontScale="62500" lnSpcReduction="20000"/>
          </a:bodyPr>
          <a:lstStyle/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Har de tænkt over at have vandbeskyttelse til deres mobiltelefoner? 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Andre signaleringsmuligheder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Beklædning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Har de indarbejdet procedurer for gennemgang af rute/kort og opsamlingspunkter til evt. ambulance eller helikopterlandepladser langs ruten?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Opbevarer de deres redningsudstyr vandtæt?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Er udstyret let tilgængeligt og hvem gennemser det inden afgang?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Har de tænkt over, om der er redningsudstyr nok til mere end én tilskadekommen?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Har de en line med til opsamling eller bugsering?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Tænker de over at fortælle eller spørge efter relevante sygdomme såsom diabetes eller relevant skade?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Har de sukker/honning og en flaske vand med, til lavt blodsukker efter anstrengelse? 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Gennemgang af relevante APPS, åbne dem op og tale om dem.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Hvis HLR påbegyndes, hvordan får de så personen videre i ambulance eller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lægehelikopter?</a:t>
            </a:r>
          </a:p>
          <a:p>
            <a:r>
              <a:rPr lang="da-DK" sz="2400" dirty="0" smtClean="0">
                <a:latin typeface="Arial" charset="0"/>
                <a:ea typeface="Arial" charset="0"/>
                <a:cs typeface="Arial" charset="0"/>
              </a:rPr>
              <a:t>Øve at det er forskellige roller i gruppen der bliver syge.</a:t>
            </a:r>
            <a:endParaRPr lang="da-DK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2192000" cy="694267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tvinklet trekant 5"/>
          <p:cNvSpPr/>
          <p:nvPr/>
        </p:nvSpPr>
        <p:spPr>
          <a:xfrm rot="10800000">
            <a:off x="10786533" y="0"/>
            <a:ext cx="1405466" cy="2133600"/>
          </a:xfrm>
          <a:prstGeom prst="rtTriangle">
            <a:avLst/>
          </a:prstGeom>
          <a:solidFill>
            <a:srgbClr val="E14F1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 flipH="1">
            <a:off x="926592" y="2133600"/>
            <a:ext cx="84326" cy="4230624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68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4267"/>
            <a:ext cx="10515600" cy="793221"/>
          </a:xfrm>
        </p:spPr>
        <p:txBody>
          <a:bodyPr>
            <a:normAutofit/>
          </a:bodyPr>
          <a:lstStyle/>
          <a:p>
            <a:r>
              <a:rPr lang="da-DK" sz="3000" b="1" dirty="0" smtClean="0">
                <a:solidFill>
                  <a:srgbClr val="E14F15"/>
                </a:solidFill>
                <a:latin typeface="Arial" charset="0"/>
                <a:ea typeface="Arial" charset="0"/>
                <a:cs typeface="Arial" charset="0"/>
              </a:rPr>
              <a:t>Andre gode råd ved uheld</a:t>
            </a:r>
            <a:endParaRPr lang="da-DK" sz="3000" b="1" dirty="0">
              <a:solidFill>
                <a:srgbClr val="E14F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6199" y="2133600"/>
            <a:ext cx="9440333" cy="4474464"/>
          </a:xfrm>
        </p:spPr>
        <p:txBody>
          <a:bodyPr>
            <a:normAutofit/>
          </a:bodyPr>
          <a:lstStyle/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Forsøg at skabe overblik over situationen.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Undgå at gruppen splittes (lad f.eks. de passive danne flåde)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Forsøg så vidt muligt at få alle til at være i eller på en robåd/kano/kajak.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Forlad ikke umiddelbart jeres både – med mindre I er meget tæt på land. 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Vurder om situationen kan løses ved egen hjælp?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Hvis situationen kan løses, så gør det nødvendige og søg mod land hurtigst muligt. 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Benyt medbragte ressourcer.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Kan situationen ikke løses ved egen hjælp, så forsøg at få hjælp fra evt. andre både i området (benyt de forskellige signalredskaber som er medbragt)</a:t>
            </a:r>
          </a:p>
          <a:p>
            <a:r>
              <a:rPr lang="da-DK" sz="2000" dirty="0" smtClean="0">
                <a:latin typeface="Arial" charset="0"/>
                <a:ea typeface="Arial" charset="0"/>
                <a:cs typeface="Arial" charset="0"/>
              </a:rPr>
              <a:t>Alarmering af SOK1 (VHF eller mobiltelefon) eller alarmcentral (mobiltelefon)</a:t>
            </a:r>
            <a:endParaRPr lang="da-DK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2192000" cy="694267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tvinklet trekant 5"/>
          <p:cNvSpPr/>
          <p:nvPr/>
        </p:nvSpPr>
        <p:spPr>
          <a:xfrm rot="10800000">
            <a:off x="10786533" y="0"/>
            <a:ext cx="1405466" cy="2133600"/>
          </a:xfrm>
          <a:prstGeom prst="rtTriangle">
            <a:avLst/>
          </a:prstGeom>
          <a:solidFill>
            <a:srgbClr val="E14F1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 flipH="1">
            <a:off x="926592" y="2133600"/>
            <a:ext cx="84326" cy="4230624"/>
          </a:xfrm>
          <a:prstGeom prst="rect">
            <a:avLst/>
          </a:prstGeom>
          <a:solidFill>
            <a:srgbClr val="8B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975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1624" y="2511551"/>
            <a:ext cx="10515600" cy="14630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200" dirty="0" smtClean="0">
                <a:solidFill>
                  <a:srgbClr val="8BBFD7"/>
                </a:solidFill>
              </a:rPr>
              <a:t>Tag hensyn til både og materiel</a:t>
            </a:r>
          </a:p>
          <a:p>
            <a:pPr marL="0" indent="0" algn="ctr">
              <a:buNone/>
            </a:pPr>
            <a:r>
              <a:rPr lang="da-DK" sz="3200" dirty="0" smtClean="0">
                <a:solidFill>
                  <a:srgbClr val="8BBFD7"/>
                </a:solidFill>
              </a:rPr>
              <a:t>- og samarbejd med andre lokale klubber &amp; bestyrelsen.</a:t>
            </a:r>
            <a:endParaRPr lang="da-DK" sz="3200" dirty="0">
              <a:solidFill>
                <a:srgbClr val="8BBFD7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80" y="5388864"/>
            <a:ext cx="10975888" cy="12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4915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441</Words>
  <Application>Microsoft Macintosh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Kontortema</vt:lpstr>
      <vt:lpstr>PowerPoint-præsentation</vt:lpstr>
      <vt:lpstr>PowerPoint-præsentation</vt:lpstr>
      <vt:lpstr>Anbefalinger til workshoppen</vt:lpstr>
      <vt:lpstr>Indhold på workshoppen</vt:lpstr>
      <vt:lpstr>Spørgsmål man kan stille / måder at arbejde på</vt:lpstr>
      <vt:lpstr>Andre gode råd ved uheld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Lykke Taudorf</dc:creator>
  <cp:lastModifiedBy>Lykke Taudorf</cp:lastModifiedBy>
  <cp:revision>5</cp:revision>
  <dcterms:created xsi:type="dcterms:W3CDTF">2018-06-13T07:05:59Z</dcterms:created>
  <dcterms:modified xsi:type="dcterms:W3CDTF">2018-06-13T07:51:03Z</dcterms:modified>
</cp:coreProperties>
</file>